
<file path=[Content_Types].xml><?xml version="1.0" encoding="utf-8"?>
<Types xmlns="http://schemas.openxmlformats.org/package/2006/content-types">
  <Default Extension="png" ContentType="image/png"/>
  <Default Extension="web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1" r:id="rId2"/>
    <p:sldId id="262" r:id="rId3"/>
    <p:sldId id="273" r:id="rId4"/>
    <p:sldId id="276" r:id="rId5"/>
    <p:sldId id="278" r:id="rId6"/>
    <p:sldId id="279" r:id="rId7"/>
    <p:sldId id="277" r:id="rId8"/>
    <p:sldId id="281" r:id="rId9"/>
    <p:sldId id="28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A7B6"/>
    <a:srgbClr val="1AE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979" autoAdjust="0"/>
  </p:normalViewPr>
  <p:slideViewPr>
    <p:cSldViewPr snapToGrid="0">
      <p:cViewPr varScale="1">
        <p:scale>
          <a:sx n="61" d="100"/>
          <a:sy n="61" d="100"/>
        </p:scale>
        <p:origin x="884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web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5C54E-B8B0-4C60-A2DC-EEDFC15CE0E0}" type="datetimeFigureOut">
              <a:rPr lang="en-US" smtClean="0"/>
              <a:pPr/>
              <a:t>8/5/2022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36F141-6ABB-45A6-A393-6059152CF57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75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02B49-5C62-481A-A8B3-06D6F0DAEFE3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376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66C29-5723-4D6E-8454-1D51CDC58859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493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3029-EF13-40D2-98C1-F4EB01799DE6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137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8A115-B201-4158-8436-AE512A92A022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9551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16DCA-7D52-4D58-B2D5-ED83D8026189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5848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A198A-76D6-4AF0-B418-8AF8CDDD31DF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0998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C9FD9-51F9-404A-86CB-78815C657010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45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11CBE-EAE8-4716-8A59-C85AC19AE510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8020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A723-D9D7-41B8-8FB0-36EF3AE4E7ED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180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CB084-50CB-44E8-80E3-77F4DF1CAAAD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007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60C9-E2C0-44A2-BC42-2602C6C6CB95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041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9DB0C-7A1D-44A1-A1E8-6B45324CDA31}" type="datetime1">
              <a:rPr lang="en-IN" smtClean="0"/>
              <a:pPr/>
              <a:t>05-08-2022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5DB1C1-7112-4FB8-89EF-C87031A8753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377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Preventive Maintenance: Definition, Types, Philosophy, Advantages, and  Disadvantages (PDF) – What Is Pipi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trans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1" t="22455" r="2146"/>
          <a:stretch/>
        </p:blipFill>
        <p:spPr bwMode="auto">
          <a:xfrm>
            <a:off x="-1" y="1262452"/>
            <a:ext cx="12216525" cy="559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 descr="https://consult-trico.com/wp-content/themes/trico/images/logo/black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30100" y="95534"/>
            <a:ext cx="3293659" cy="693564"/>
          </a:xfrm>
          <a:prstGeom prst="rect">
            <a:avLst/>
          </a:prstGeom>
          <a:noFill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2204" y="36119"/>
            <a:ext cx="2911439" cy="88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0" name="Rounded Rectangle 29"/>
          <p:cNvSpPr/>
          <p:nvPr/>
        </p:nvSpPr>
        <p:spPr>
          <a:xfrm>
            <a:off x="55420" y="6481873"/>
            <a:ext cx="1787235" cy="320707"/>
          </a:xfrm>
          <a:prstGeom prst="roundRect">
            <a:avLst/>
          </a:prstGeom>
          <a:solidFill>
            <a:schemeClr val="bg1">
              <a:lumMod val="75000"/>
              <a:alpha val="80000"/>
            </a:schemeClr>
          </a:solidFill>
          <a:ln w="317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ts val="1000"/>
              </a:spcAft>
            </a:pPr>
            <a:r>
              <a:rPr lang="en-US" sz="1300" b="1" dirty="0" smtClean="0">
                <a:solidFill>
                  <a:schemeClr val="tx1"/>
                </a:solidFill>
                <a:latin typeface="Calibri" pitchFamily="34" charset="0"/>
                <a:ea typeface="Microsoft JhengHei" pitchFamily="34" charset="-120"/>
                <a:cs typeface="Calibri" pitchFamily="34" charset="0"/>
              </a:rPr>
              <a:t>17</a:t>
            </a:r>
            <a:r>
              <a:rPr lang="en-US" sz="1300" b="1" baseline="30000" dirty="0" smtClean="0">
                <a:solidFill>
                  <a:schemeClr val="tx1"/>
                </a:solidFill>
                <a:latin typeface="Calibri" pitchFamily="34" charset="0"/>
                <a:ea typeface="Microsoft JhengHei" pitchFamily="34" charset="-120"/>
                <a:cs typeface="Calibri" pitchFamily="34" charset="0"/>
              </a:rPr>
              <a:t>th</a:t>
            </a:r>
            <a:r>
              <a:rPr lang="en-US" sz="1300" b="1" dirty="0" smtClean="0">
                <a:solidFill>
                  <a:schemeClr val="tx1"/>
                </a:solidFill>
                <a:latin typeface="Calibri" pitchFamily="34" charset="0"/>
                <a:ea typeface="Microsoft JhengHei" pitchFamily="34" charset="-120"/>
                <a:cs typeface="Calibri" pitchFamily="34" charset="0"/>
              </a:rPr>
              <a:t> May 2022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7598979" y="5398676"/>
            <a:ext cx="3878318" cy="1039653"/>
          </a:xfrm>
          <a:prstGeom prst="roundRect">
            <a:avLst>
              <a:gd name="adj" fmla="val 6196"/>
            </a:avLst>
          </a:prstGeom>
          <a:solidFill>
            <a:schemeClr val="bg1">
              <a:lumMod val="75000"/>
              <a:alpha val="80000"/>
            </a:schemeClr>
          </a:solidFill>
          <a:ln w="317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</a:pPr>
            <a:r>
              <a:rPr lang="en-US" sz="3000" b="1" dirty="0" smtClean="0">
                <a:latin typeface="Calibri" pitchFamily="34" charset="0"/>
                <a:ea typeface="Microsoft JhengHei" pitchFamily="34" charset="-120"/>
                <a:cs typeface="Calibri" pitchFamily="34" charset="0"/>
              </a:rPr>
              <a:t>AUTOMATION in </a:t>
            </a:r>
          </a:p>
          <a:p>
            <a:pPr algn="ctr" defTabSz="914400" fontAlgn="base">
              <a:spcBef>
                <a:spcPct val="0"/>
              </a:spcBef>
            </a:pPr>
            <a:r>
              <a:rPr lang="en-US" sz="3000" b="1" dirty="0" smtClean="0">
                <a:latin typeface="Calibri" pitchFamily="34" charset="0"/>
                <a:ea typeface="Microsoft JhengHei" pitchFamily="34" charset="-120"/>
                <a:cs typeface="Calibri" pitchFamily="34" charset="0"/>
              </a:rPr>
              <a:t>Machine Maintenance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1229239" y="1187671"/>
            <a:ext cx="5368467" cy="3633858"/>
            <a:chOff x="1126159" y="58912"/>
            <a:chExt cx="9573208" cy="6480000"/>
          </a:xfrm>
        </p:grpSpPr>
        <p:grpSp>
          <p:nvGrpSpPr>
            <p:cNvPr id="15" name="Group 14"/>
            <p:cNvGrpSpPr/>
            <p:nvPr/>
          </p:nvGrpSpPr>
          <p:grpSpPr>
            <a:xfrm>
              <a:off x="1126159" y="58912"/>
              <a:ext cx="9336998" cy="6480000"/>
              <a:chOff x="1126159" y="58912"/>
              <a:chExt cx="9336998" cy="6480000"/>
            </a:xfrm>
          </p:grpSpPr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26159" y="58912"/>
                <a:ext cx="9336998" cy="6480000"/>
              </a:xfrm>
              <a:prstGeom prst="rect">
                <a:avLst/>
              </a:prstGeom>
            </p:spPr>
          </p:pic>
          <p:grpSp>
            <p:nvGrpSpPr>
              <p:cNvPr id="23" name="Group 22"/>
              <p:cNvGrpSpPr/>
              <p:nvPr/>
            </p:nvGrpSpPr>
            <p:grpSpPr>
              <a:xfrm>
                <a:off x="2217682" y="496736"/>
                <a:ext cx="1744718" cy="609446"/>
                <a:chOff x="2217682" y="496736"/>
                <a:chExt cx="1744718" cy="609446"/>
              </a:xfrm>
            </p:grpSpPr>
            <p:sp>
              <p:nvSpPr>
                <p:cNvPr id="30" name="Rounded Rectangle 29"/>
                <p:cNvSpPr/>
                <p:nvPr/>
              </p:nvSpPr>
              <p:spPr>
                <a:xfrm>
                  <a:off x="2322782" y="496736"/>
                  <a:ext cx="1620000" cy="32574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1" name="Rounded Rectangle 30"/>
                <p:cNvSpPr/>
                <p:nvPr/>
              </p:nvSpPr>
              <p:spPr>
                <a:xfrm>
                  <a:off x="2217682" y="780439"/>
                  <a:ext cx="1744718" cy="32574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>
                <a:off x="4922299" y="608240"/>
                <a:ext cx="2056570" cy="609446"/>
                <a:chOff x="2217682" y="496736"/>
                <a:chExt cx="1744718" cy="609446"/>
              </a:xfrm>
            </p:grpSpPr>
            <p:sp>
              <p:nvSpPr>
                <p:cNvPr id="28" name="Rounded Rectangle 27"/>
                <p:cNvSpPr/>
                <p:nvPr/>
              </p:nvSpPr>
              <p:spPr>
                <a:xfrm>
                  <a:off x="2322782" y="496736"/>
                  <a:ext cx="1620000" cy="32574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9" name="Rounded Rectangle 28"/>
                <p:cNvSpPr/>
                <p:nvPr/>
              </p:nvSpPr>
              <p:spPr>
                <a:xfrm>
                  <a:off x="2217682" y="780439"/>
                  <a:ext cx="1744718" cy="32574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5" name="Group 24"/>
              <p:cNvGrpSpPr/>
              <p:nvPr/>
            </p:nvGrpSpPr>
            <p:grpSpPr>
              <a:xfrm>
                <a:off x="7704290" y="495222"/>
                <a:ext cx="2295008" cy="609446"/>
                <a:chOff x="2217682" y="496736"/>
                <a:chExt cx="1744718" cy="609446"/>
              </a:xfrm>
            </p:grpSpPr>
            <p:sp>
              <p:nvSpPr>
                <p:cNvPr id="26" name="Rounded Rectangle 25"/>
                <p:cNvSpPr/>
                <p:nvPr/>
              </p:nvSpPr>
              <p:spPr>
                <a:xfrm>
                  <a:off x="2322782" y="496736"/>
                  <a:ext cx="1620000" cy="32574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7" name="Rounded Rectangle 26"/>
                <p:cNvSpPr/>
                <p:nvPr/>
              </p:nvSpPr>
              <p:spPr>
                <a:xfrm>
                  <a:off x="2217682" y="780439"/>
                  <a:ext cx="1744718" cy="32574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</p:grpSp>
        <p:sp>
          <p:nvSpPr>
            <p:cNvPr id="18" name="Rectangle 3"/>
            <p:cNvSpPr>
              <a:spLocks noChangeArrowheads="1"/>
            </p:cNvSpPr>
            <p:nvPr/>
          </p:nvSpPr>
          <p:spPr bwMode="auto">
            <a:xfrm>
              <a:off x="1981473" y="378222"/>
              <a:ext cx="2301765" cy="1266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Candara" panose="020E0502030303020204" pitchFamily="34" charset="0"/>
                  <a:ea typeface="Calibri" pitchFamily="34" charset="0"/>
                  <a:cs typeface="Candara" pitchFamily="34" charset="0"/>
                </a:rPr>
                <a:t>Preventive Maintenance (PM)</a:t>
              </a:r>
            </a:p>
          </p:txBody>
        </p:sp>
        <p:sp>
          <p:nvSpPr>
            <p:cNvPr id="20" name="Rectangle 3"/>
            <p:cNvSpPr>
              <a:spLocks noChangeArrowheads="1"/>
            </p:cNvSpPr>
            <p:nvPr/>
          </p:nvSpPr>
          <p:spPr bwMode="auto">
            <a:xfrm>
              <a:off x="4799700" y="357117"/>
              <a:ext cx="2301765" cy="1266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Candara" panose="020E0502030303020204" pitchFamily="34" charset="0"/>
                  <a:ea typeface="Calibri" pitchFamily="34" charset="0"/>
                  <a:cs typeface="Candara" pitchFamily="34" charset="0"/>
                </a:rPr>
                <a:t>Predictive Maintenance (PdM)</a:t>
              </a:r>
            </a:p>
          </p:txBody>
        </p:sp>
        <p:sp>
          <p:nvSpPr>
            <p:cNvPr id="21" name="Rectangle 3"/>
            <p:cNvSpPr>
              <a:spLocks noChangeArrowheads="1"/>
            </p:cNvSpPr>
            <p:nvPr/>
          </p:nvSpPr>
          <p:spPr bwMode="auto">
            <a:xfrm>
              <a:off x="7617928" y="357117"/>
              <a:ext cx="3081439" cy="8969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Candara" panose="020E0502030303020204" pitchFamily="34" charset="0"/>
                  <a:ea typeface="Calibri" pitchFamily="34" charset="0"/>
                  <a:cs typeface="Candara" pitchFamily="34" charset="0"/>
                </a:rPr>
                <a:t>Corrective/Reactive Maintenance (CM)</a:t>
              </a:r>
            </a:p>
          </p:txBody>
        </p:sp>
      </p:grpSp>
      <p:pic>
        <p:nvPicPr>
          <p:cNvPr id="6" name="Picture 5" descr="https://consult-trico.com/wp-content/themes/trico/images/logo/black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99298" y="68240"/>
            <a:ext cx="2151758" cy="540000"/>
          </a:xfrm>
          <a:prstGeom prst="rect">
            <a:avLst/>
          </a:prstGeom>
          <a:noFill/>
        </p:spPr>
      </p:pic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799331" y="858249"/>
            <a:ext cx="1049213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Management of ROYAL Infraconstru Ltd</a:t>
            </a:r>
            <a:r>
              <a:rPr kumimoji="0" lang="en-US" sz="14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is keen to</a:t>
            </a:r>
            <a:r>
              <a:rPr kumimoji="0" lang="en-US" sz="14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introduce Automation</a:t>
            </a:r>
            <a:r>
              <a:rPr kumimoji="0" lang="en-US" sz="14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in their </a:t>
            </a:r>
            <a:r>
              <a:rPr kumimoji="0" lang="en-US" sz="14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Machine Maintenance</a:t>
            </a:r>
            <a:r>
              <a:rPr kumimoji="0" lang="en-US" sz="14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activity scattered across various geographic locations to enable </a:t>
            </a:r>
            <a:r>
              <a:rPr kumimoji="0" lang="en-US" sz="1400" b="1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improvement in Revenue, Profitability</a:t>
            </a:r>
            <a:r>
              <a:rPr kumimoji="0" lang="en-US" sz="14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.</a:t>
            </a: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512615" y="858284"/>
            <a:ext cx="3048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just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400" b="1" dirty="0" smtClean="0">
                <a:solidFill>
                  <a:srgbClr val="000000"/>
                </a:solidFill>
                <a:ea typeface="Calibri" pitchFamily="34" charset="0"/>
                <a:cs typeface="Candara" pitchFamily="34" charset="0"/>
              </a:rPr>
              <a:t>■</a:t>
            </a:r>
            <a:endParaRPr lang="en-US" sz="1400" b="1" dirty="0" smtClean="0">
              <a:latin typeface="Candara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799326" y="4626835"/>
            <a:ext cx="1049213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just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TRICO conducted a dip-stick</a:t>
            </a:r>
            <a:r>
              <a:rPr kumimoji="0" lang="en-US" sz="14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analysis of current and future business, interacted with TOP Management 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of ROYAL Infraconstru Ltd to understand </a:t>
            </a:r>
            <a:r>
              <a:rPr kumimoji="0" lang="en-US" sz="14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key challenges and identify potential areas of improvement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in the 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Machine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Maintenance 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activity.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512610" y="4612802"/>
            <a:ext cx="3048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just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400" b="1" dirty="0" smtClean="0">
                <a:solidFill>
                  <a:srgbClr val="000000"/>
                </a:solidFill>
                <a:ea typeface="Calibri" pitchFamily="34" charset="0"/>
                <a:cs typeface="Candara" pitchFamily="34" charset="0"/>
              </a:rPr>
              <a:t>■</a:t>
            </a:r>
            <a:endParaRPr lang="en-US" sz="1400" b="1" dirty="0" smtClean="0">
              <a:latin typeface="Candara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6" name="Rectangle 3"/>
          <p:cNvSpPr>
            <a:spLocks noChangeArrowheads="1"/>
          </p:cNvSpPr>
          <p:nvPr/>
        </p:nvSpPr>
        <p:spPr bwMode="auto">
          <a:xfrm>
            <a:off x="799316" y="6262035"/>
            <a:ext cx="1049213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We propose to</a:t>
            </a:r>
            <a:r>
              <a:rPr kumimoji="0" lang="en-US" sz="140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Implement, Monitor &amp; Govern the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Automation in Machine Maintenance activity 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@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ROYAL Infraconstru Ltd.</a:t>
            </a: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512600" y="6262070"/>
            <a:ext cx="3048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just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400" b="1" dirty="0" smtClean="0">
                <a:solidFill>
                  <a:srgbClr val="000000"/>
                </a:solidFill>
                <a:ea typeface="Calibri" pitchFamily="34" charset="0"/>
                <a:cs typeface="Candara" pitchFamily="34" charset="0"/>
              </a:rPr>
              <a:t>■</a:t>
            </a:r>
            <a:endParaRPr lang="en-US" sz="1400" b="1" dirty="0" smtClean="0">
              <a:latin typeface="Candara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9" name="Rectangle 3"/>
          <p:cNvSpPr>
            <a:spLocks noChangeArrowheads="1"/>
          </p:cNvSpPr>
          <p:nvPr/>
        </p:nvSpPr>
        <p:spPr bwMode="auto">
          <a:xfrm>
            <a:off x="811046" y="5088731"/>
            <a:ext cx="10492134" cy="1169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just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Introduce &amp; Streamline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the </a:t>
            </a: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Maintenance 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Management </a:t>
            </a: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(</a:t>
            </a:r>
            <a:r>
              <a:rPr lang="en-GB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Automatic Scheduling, Monitoring &amp; Governance</a:t>
            </a: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) 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with </a:t>
            </a:r>
            <a:r>
              <a:rPr 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Biz Intelligence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.</a:t>
            </a:r>
          </a:p>
          <a:p>
            <a:pPr marL="342900" indent="-342900" algn="just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Automatic </a:t>
            </a:r>
            <a:r>
              <a:rPr lang="en-GB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I</a:t>
            </a:r>
            <a:r>
              <a:rPr lang="en-GB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ndication </a:t>
            </a:r>
            <a:r>
              <a:rPr lang="en-GB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of PM </a:t>
            </a:r>
            <a:r>
              <a:rPr lang="en-GB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status</a:t>
            </a: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 (Done – Due – Overdue) in Android 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M</a:t>
            </a: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obile App for 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each M/c </a:t>
            </a: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with </a:t>
            </a:r>
            <a:r>
              <a:rPr lang="en-GB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visual identification.</a:t>
            </a: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 </a:t>
            </a:r>
            <a:endParaRPr lang="en-US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  <a:p>
            <a:pPr marL="342900" indent="-342900" algn="just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Introduce </a:t>
            </a:r>
            <a:r>
              <a:rPr 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Governance in Fuel Management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and better </a:t>
            </a:r>
            <a:r>
              <a:rPr 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Spend Visibility in Spares and Services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for each Machine.</a:t>
            </a:r>
          </a:p>
          <a:p>
            <a:pPr marL="342900" indent="-342900" algn="just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Highlighting </a:t>
            </a:r>
            <a:r>
              <a:rPr lang="en-GB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Sales/Production Loss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 (if any) due to delay in PM leading to breakdown or during breakdown.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  <a:p>
            <a:pPr marL="342900" indent="-342900" algn="just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Robust Asset Management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of each machines indicating ownership (</a:t>
            </a:r>
            <a:r>
              <a:rPr 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Own – Sister Concern – Vendors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).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-277100" y="6578858"/>
            <a:ext cx="3255816" cy="376127"/>
          </a:xfrm>
          <a:prstGeom prst="round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ts val="1000"/>
              </a:spcAft>
            </a:pPr>
            <a:r>
              <a:rPr lang="en-US" sz="1100" b="1" dirty="0" smtClean="0">
                <a:solidFill>
                  <a:schemeClr val="tx1"/>
                </a:solidFill>
                <a:latin typeface="Calibri" pitchFamily="34" charset="0"/>
                <a:ea typeface="Microsoft JhengHei" pitchFamily="34" charset="-120"/>
                <a:cs typeface="Calibri" pitchFamily="34" charset="0"/>
              </a:rPr>
              <a:t>Copyright ©2022 TRICO. All rights reserved.</a:t>
            </a:r>
          </a:p>
        </p:txBody>
      </p:sp>
      <p:sp>
        <p:nvSpPr>
          <p:cNvPr id="35" name="Slide Number Placeholder 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2</a:t>
            </a:fld>
            <a:endParaRPr lang="en-IN"/>
          </a:p>
        </p:txBody>
      </p:sp>
      <p:sp>
        <p:nvSpPr>
          <p:cNvPr id="2" name="Rounded Rectangle 1"/>
          <p:cNvSpPr/>
          <p:nvPr/>
        </p:nvSpPr>
        <p:spPr>
          <a:xfrm>
            <a:off x="512599" y="163200"/>
            <a:ext cx="2520000" cy="516713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800" b="1" dirty="0">
                <a:solidFill>
                  <a:srgbClr val="1AE4AF"/>
                </a:solidFill>
                <a:latin typeface="Candara" panose="020E0502030303020204" pitchFamily="34" charset="0"/>
              </a:rPr>
              <a:t>Basic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  <a:latin typeface="Candara" panose="020E0502030303020204" pitchFamily="34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379422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ttps://consult-trico.com/wp-content/themes/trico/images/logo/black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99298" y="68240"/>
            <a:ext cx="2151758" cy="540000"/>
          </a:xfrm>
          <a:prstGeom prst="rect">
            <a:avLst/>
          </a:prstGeom>
          <a:noFill/>
        </p:spPr>
      </p:pic>
      <p:sp>
        <p:nvSpPr>
          <p:cNvPr id="34" name="Rounded Rectangle 33"/>
          <p:cNvSpPr/>
          <p:nvPr/>
        </p:nvSpPr>
        <p:spPr>
          <a:xfrm>
            <a:off x="-277100" y="6578858"/>
            <a:ext cx="3255816" cy="376127"/>
          </a:xfrm>
          <a:prstGeom prst="round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ts val="1000"/>
              </a:spcAft>
            </a:pPr>
            <a:r>
              <a:rPr lang="en-US" sz="1100" b="1" dirty="0" smtClean="0">
                <a:solidFill>
                  <a:schemeClr val="tx1"/>
                </a:solidFill>
                <a:latin typeface="Calibri" pitchFamily="34" charset="0"/>
                <a:ea typeface="Microsoft JhengHei" pitchFamily="34" charset="-120"/>
                <a:cs typeface="Calibri" pitchFamily="34" charset="0"/>
              </a:rPr>
              <a:t>Copyright ©2022 TRICO. All rights reserved.</a:t>
            </a:r>
          </a:p>
        </p:txBody>
      </p:sp>
      <p:sp>
        <p:nvSpPr>
          <p:cNvPr id="35" name="Slide Number Placeholder 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3</a:t>
            </a:fld>
            <a:endParaRPr lang="en-IN" dirty="0"/>
          </a:p>
        </p:txBody>
      </p:sp>
      <p:sp>
        <p:nvSpPr>
          <p:cNvPr id="2" name="Rounded Rectangle 1"/>
          <p:cNvSpPr/>
          <p:nvPr/>
        </p:nvSpPr>
        <p:spPr>
          <a:xfrm>
            <a:off x="512600" y="163200"/>
            <a:ext cx="2340000" cy="516713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800" b="1" dirty="0" smtClean="0">
                <a:solidFill>
                  <a:srgbClr val="1AE4AF"/>
                </a:solidFill>
                <a:latin typeface="Candara" panose="020E0502030303020204" pitchFamily="34" charset="0"/>
              </a:rPr>
              <a:t>Core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Candara" panose="020E0502030303020204" pitchFamily="34" charset="0"/>
              </a:rPr>
              <a:t>Features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29662" y="2346675"/>
            <a:ext cx="4445876" cy="13849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r"/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Automatic Scheduling, Monitoring &amp; Governance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with </a:t>
            </a:r>
            <a:r>
              <a:rPr lang="en-US" sz="2800" b="1" dirty="0">
                <a:solidFill>
                  <a:schemeClr val="tx1"/>
                </a:solidFill>
                <a:latin typeface="Candara" panose="020E0502030303020204" pitchFamily="34" charset="0"/>
              </a:rPr>
              <a:t>Biz Intelligence</a:t>
            </a:r>
            <a:endParaRPr lang="en-IN" sz="28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702" y="255321"/>
            <a:ext cx="5691131" cy="3600000"/>
          </a:xfrm>
          <a:prstGeom prst="rect">
            <a:avLst/>
          </a:prstGeom>
        </p:spPr>
      </p:pic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4014473" y="3858983"/>
            <a:ext cx="68673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US" sz="2400" b="1" dirty="0" smtClean="0"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P</a:t>
            </a:r>
            <a:r>
              <a:rPr lang="en-GB" sz="2400" b="1" dirty="0" smtClean="0">
                <a:latin typeface="Candara" panose="020E0502030303020204" pitchFamily="34" charset="0"/>
              </a:rPr>
              <a:t>M</a:t>
            </a:r>
            <a:r>
              <a:rPr lang="en-GB" sz="2400" dirty="0" smtClean="0">
                <a:latin typeface="Candara" panose="020E0502030303020204" pitchFamily="34" charset="0"/>
              </a:rPr>
              <a:t> </a:t>
            </a: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is ensured within due date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sp>
        <p:nvSpPr>
          <p:cNvPr id="20" name="Rectangle 3"/>
          <p:cNvSpPr>
            <a:spLocks noChangeArrowheads="1"/>
          </p:cNvSpPr>
          <p:nvPr/>
        </p:nvSpPr>
        <p:spPr bwMode="auto">
          <a:xfrm>
            <a:off x="4014473" y="4815421"/>
            <a:ext cx="68673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No Surprise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in </a:t>
            </a:r>
            <a:r>
              <a:rPr lang="en-GB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Maintenance Management</a:t>
            </a:r>
            <a:endParaRPr lang="en-US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sp>
        <p:nvSpPr>
          <p:cNvPr id="21" name="Rectangle 3"/>
          <p:cNvSpPr>
            <a:spLocks noChangeArrowheads="1"/>
          </p:cNvSpPr>
          <p:nvPr/>
        </p:nvSpPr>
        <p:spPr bwMode="auto">
          <a:xfrm>
            <a:off x="4014473" y="4353756"/>
            <a:ext cx="68673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Likelihood of </a:t>
            </a:r>
            <a:r>
              <a:rPr lang="en-GB" sz="2400" b="1" dirty="0" smtClean="0"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Machine Breakdown</a:t>
            </a:r>
            <a:r>
              <a:rPr lang="en-GB" sz="2400" b="1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</a:t>
            </a: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is Minimised</a:t>
            </a:r>
            <a:r>
              <a:rPr lang="en-GB" sz="2400" b="1" dirty="0" smtClean="0"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</a:t>
            </a:r>
            <a:endParaRPr lang="en-US" sz="2400" dirty="0" smtClean="0"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sp>
        <p:nvSpPr>
          <p:cNvPr id="22" name="Rectangle 3"/>
          <p:cNvSpPr>
            <a:spLocks noChangeArrowheads="1"/>
          </p:cNvSpPr>
          <p:nvPr/>
        </p:nvSpPr>
        <p:spPr bwMode="auto">
          <a:xfrm>
            <a:off x="2717403" y="5285275"/>
            <a:ext cx="816440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Cost Control </a:t>
            </a:r>
            <a:r>
              <a:rPr lang="en-GB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to ensure </a:t>
            </a:r>
            <a:r>
              <a:rPr lang="en-GB" sz="2400" b="1" dirty="0" smtClean="0"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Optimum Spend</a:t>
            </a:r>
            <a:endParaRPr lang="en-US" sz="2400" dirty="0" smtClean="0"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495028" y="4004441"/>
            <a:ext cx="19277" cy="2545302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1021872" y="6077290"/>
            <a:ext cx="1321455" cy="432000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Benefits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2343327" y="5746940"/>
            <a:ext cx="853847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Maintenance of M/c is not delayed </a:t>
            </a:r>
          </a:p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due to </a:t>
            </a:r>
            <a:r>
              <a:rPr lang="en-GB" sz="2400" b="1" dirty="0" smtClean="0"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Gap in communication</a:t>
            </a:r>
            <a:endParaRPr lang="en-US" sz="2400" dirty="0" smtClean="0"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89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464" y="152935"/>
            <a:ext cx="4212000" cy="4212000"/>
          </a:xfrm>
          <a:prstGeom prst="rect">
            <a:avLst/>
          </a:prstGeom>
        </p:spPr>
      </p:pic>
      <p:pic>
        <p:nvPicPr>
          <p:cNvPr id="6" name="Picture 5" descr="https://consult-trico.com/wp-content/themes/trico/images/logo/black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99298" y="68240"/>
            <a:ext cx="2151758" cy="540000"/>
          </a:xfrm>
          <a:prstGeom prst="rect">
            <a:avLst/>
          </a:prstGeom>
          <a:noFill/>
        </p:spPr>
      </p:pic>
      <p:sp>
        <p:nvSpPr>
          <p:cNvPr id="34" name="Rounded Rectangle 33"/>
          <p:cNvSpPr/>
          <p:nvPr/>
        </p:nvSpPr>
        <p:spPr>
          <a:xfrm>
            <a:off x="-277100" y="6578858"/>
            <a:ext cx="3255816" cy="376127"/>
          </a:xfrm>
          <a:prstGeom prst="round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ts val="1000"/>
              </a:spcAft>
            </a:pPr>
            <a:r>
              <a:rPr lang="en-US" sz="1100" b="1" dirty="0" smtClean="0">
                <a:solidFill>
                  <a:schemeClr val="tx1"/>
                </a:solidFill>
                <a:latin typeface="Calibri" pitchFamily="34" charset="0"/>
                <a:ea typeface="Microsoft JhengHei" pitchFamily="34" charset="-120"/>
                <a:cs typeface="Calibri" pitchFamily="34" charset="0"/>
              </a:rPr>
              <a:t>Copyright ©2022 TRICO. All rights reserved.</a:t>
            </a:r>
          </a:p>
        </p:txBody>
      </p:sp>
      <p:sp>
        <p:nvSpPr>
          <p:cNvPr id="35" name="Slide Number Placeholder 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4</a:t>
            </a:fld>
            <a:endParaRPr lang="en-IN" dirty="0"/>
          </a:p>
        </p:txBody>
      </p:sp>
      <p:sp>
        <p:nvSpPr>
          <p:cNvPr id="2" name="Rounded Rectangle 1"/>
          <p:cNvSpPr/>
          <p:nvPr/>
        </p:nvSpPr>
        <p:spPr>
          <a:xfrm>
            <a:off x="512600" y="163200"/>
            <a:ext cx="2340000" cy="516713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800" b="1" dirty="0" smtClean="0">
                <a:solidFill>
                  <a:srgbClr val="1AE4AF"/>
                </a:solidFill>
                <a:latin typeface="Candara" panose="020E0502030303020204" pitchFamily="34" charset="0"/>
              </a:rPr>
              <a:t>Core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Candara" panose="020E0502030303020204" pitchFamily="34" charset="0"/>
              </a:rPr>
              <a:t>Features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3228134" y="4395050"/>
            <a:ext cx="68673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IN" sz="2400" b="1" dirty="0">
                <a:solidFill>
                  <a:srgbClr val="00B050"/>
                </a:solidFill>
                <a:latin typeface="Candara" panose="020E0502030303020204" pitchFamily="34" charset="0"/>
              </a:rPr>
              <a:t>G</a:t>
            </a:r>
            <a:r>
              <a:rPr lang="en-IN" sz="2400" b="1" dirty="0">
                <a:solidFill>
                  <a:srgbClr val="00AF50"/>
                </a:solidFill>
                <a:latin typeface="Candara" panose="020E0502030303020204" pitchFamily="34" charset="0"/>
              </a:rPr>
              <a:t>reen</a:t>
            </a:r>
            <a:r>
              <a:rPr lang="en-IN" sz="2400" dirty="0">
                <a:solidFill>
                  <a:srgbClr val="00AF50"/>
                </a:solidFill>
                <a:latin typeface="Candara" panose="020E0502030303020204" pitchFamily="34" charset="0"/>
              </a:rPr>
              <a:t> </a:t>
            </a:r>
            <a:r>
              <a:rPr lang="en-IN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– PM not due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sp>
        <p:nvSpPr>
          <p:cNvPr id="20" name="Rectangle 3"/>
          <p:cNvSpPr>
            <a:spLocks noChangeArrowheads="1"/>
          </p:cNvSpPr>
          <p:nvPr/>
        </p:nvSpPr>
        <p:spPr bwMode="auto">
          <a:xfrm>
            <a:off x="3228133" y="5265565"/>
            <a:ext cx="68673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>
                <a:solidFill>
                  <a:srgbClr val="E26C09"/>
                </a:solidFill>
                <a:latin typeface="Candara" panose="020E0502030303020204" pitchFamily="34" charset="0"/>
              </a:rPr>
              <a:t>Orange</a:t>
            </a:r>
            <a:r>
              <a:rPr lang="en-GB" sz="2400" dirty="0">
                <a:solidFill>
                  <a:srgbClr val="E26C09"/>
                </a:solidFill>
                <a:latin typeface="Candara" panose="020E0502030303020204" pitchFamily="34" charset="0"/>
              </a:rPr>
              <a:t> </a:t>
            </a:r>
            <a:r>
              <a:rPr lang="en-GB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– PM to be done in next 7 days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sp>
        <p:nvSpPr>
          <p:cNvPr id="21" name="Rectangle 3"/>
          <p:cNvSpPr>
            <a:spLocks noChangeArrowheads="1"/>
          </p:cNvSpPr>
          <p:nvPr/>
        </p:nvSpPr>
        <p:spPr bwMode="auto">
          <a:xfrm>
            <a:off x="3228134" y="4816242"/>
            <a:ext cx="68673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>
                <a:solidFill>
                  <a:srgbClr val="FFC000"/>
                </a:solidFill>
                <a:latin typeface="Candara" panose="020E0502030303020204" pitchFamily="34" charset="0"/>
              </a:rPr>
              <a:t>Yellow</a:t>
            </a:r>
            <a:r>
              <a:rPr lang="en-GB" sz="2400" dirty="0">
                <a:solidFill>
                  <a:srgbClr val="FFC000"/>
                </a:solidFill>
                <a:latin typeface="Candara" panose="020E0502030303020204" pitchFamily="34" charset="0"/>
              </a:rPr>
              <a:t> </a:t>
            </a:r>
            <a:r>
              <a:rPr lang="en-GB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– PM to be done in next 15 </a:t>
            </a: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days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sp>
        <p:nvSpPr>
          <p:cNvPr id="22" name="Rectangle 3"/>
          <p:cNvSpPr>
            <a:spLocks noChangeArrowheads="1"/>
          </p:cNvSpPr>
          <p:nvPr/>
        </p:nvSpPr>
        <p:spPr bwMode="auto">
          <a:xfrm>
            <a:off x="1931063" y="6103639"/>
            <a:ext cx="816440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Be Proactive </a:t>
            </a:r>
            <a:r>
              <a:rPr lang="en-GB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than </a:t>
            </a: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Reactive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3228133" y="5706210"/>
            <a:ext cx="68673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IN" sz="2400" b="1" dirty="0">
                <a:solidFill>
                  <a:srgbClr val="FF0000"/>
                </a:solidFill>
                <a:latin typeface="Candara" panose="020E0502030303020204" pitchFamily="34" charset="0"/>
              </a:rPr>
              <a:t>Red</a:t>
            </a:r>
            <a:r>
              <a:rPr lang="en-IN" sz="2400" dirty="0">
                <a:solidFill>
                  <a:srgbClr val="FF0000"/>
                </a:solidFill>
                <a:latin typeface="Candara" panose="020E0502030303020204" pitchFamily="34" charset="0"/>
              </a:rPr>
              <a:t> </a:t>
            </a:r>
            <a:r>
              <a:rPr lang="en-IN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– PM overdue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>
            <a:off x="4445876" y="4635062"/>
            <a:ext cx="4076" cy="1824399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2975753" y="5954080"/>
            <a:ext cx="1332000" cy="432000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Benefits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168585" y="2917384"/>
            <a:ext cx="4119095" cy="13849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r"/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Auto </a:t>
            </a:r>
            <a:r>
              <a:rPr lang="en-US" sz="2800" b="1" dirty="0">
                <a:solidFill>
                  <a:schemeClr val="tx1"/>
                </a:solidFill>
                <a:latin typeface="Candara" panose="020E0502030303020204" pitchFamily="34" charset="0"/>
              </a:rPr>
              <a:t>Visual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 </a:t>
            </a:r>
          </a:p>
          <a:p>
            <a:pPr algn="r"/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Indication of PM </a:t>
            </a:r>
          </a:p>
          <a:p>
            <a:pPr algn="r"/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status 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for each </a:t>
            </a:r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Machine</a:t>
            </a:r>
            <a:endParaRPr lang="en-IN" sz="2800" b="1" dirty="0">
              <a:solidFill>
                <a:schemeClr val="tx1">
                  <a:lumMod val="50000"/>
                  <a:lumOff val="50000"/>
                </a:schemeClr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45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ttps://consult-trico.com/wp-content/themes/trico/images/logo/black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99298" y="68240"/>
            <a:ext cx="2151758" cy="540000"/>
          </a:xfrm>
          <a:prstGeom prst="rect">
            <a:avLst/>
          </a:prstGeom>
          <a:noFill/>
        </p:spPr>
      </p:pic>
      <p:sp>
        <p:nvSpPr>
          <p:cNvPr id="34" name="Rounded Rectangle 33"/>
          <p:cNvSpPr/>
          <p:nvPr/>
        </p:nvSpPr>
        <p:spPr>
          <a:xfrm>
            <a:off x="-277100" y="6578858"/>
            <a:ext cx="3255816" cy="376127"/>
          </a:xfrm>
          <a:prstGeom prst="round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ts val="1000"/>
              </a:spcAft>
            </a:pPr>
            <a:r>
              <a:rPr lang="en-US" sz="1100" b="1" dirty="0" smtClean="0">
                <a:solidFill>
                  <a:schemeClr val="tx1"/>
                </a:solidFill>
                <a:latin typeface="Calibri" pitchFamily="34" charset="0"/>
                <a:ea typeface="Microsoft JhengHei" pitchFamily="34" charset="-120"/>
                <a:cs typeface="Calibri" pitchFamily="34" charset="0"/>
              </a:rPr>
              <a:t>Copyright ©2022 TRICO. All rights reserved.</a:t>
            </a:r>
          </a:p>
        </p:txBody>
      </p:sp>
      <p:sp>
        <p:nvSpPr>
          <p:cNvPr id="35" name="Slide Number Placeholder 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5</a:t>
            </a:fld>
            <a:endParaRPr lang="en-IN" dirty="0"/>
          </a:p>
        </p:txBody>
      </p:sp>
      <p:sp>
        <p:nvSpPr>
          <p:cNvPr id="2" name="Rounded Rectangle 1"/>
          <p:cNvSpPr/>
          <p:nvPr/>
        </p:nvSpPr>
        <p:spPr>
          <a:xfrm>
            <a:off x="512600" y="163200"/>
            <a:ext cx="2340000" cy="516713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800" b="1" dirty="0" smtClean="0">
                <a:solidFill>
                  <a:srgbClr val="1AE4AF"/>
                </a:solidFill>
                <a:latin typeface="Candara" panose="020E0502030303020204" pitchFamily="34" charset="0"/>
              </a:rPr>
              <a:t>Core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Candara" panose="020E0502030303020204" pitchFamily="34" charset="0"/>
              </a:rPr>
              <a:t>Features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66952" y="2675968"/>
            <a:ext cx="3198473" cy="13849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r"/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Introduce </a:t>
            </a:r>
          </a:p>
          <a:p>
            <a:pPr algn="r"/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Governance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in </a:t>
            </a:r>
          </a:p>
          <a:p>
            <a:pPr algn="r"/>
            <a:r>
              <a:rPr lang="en-US" sz="2800" b="1" dirty="0">
                <a:solidFill>
                  <a:schemeClr val="tx1"/>
                </a:solidFill>
                <a:latin typeface="Candara" panose="020E0502030303020204" pitchFamily="34" charset="0"/>
              </a:rPr>
              <a:t>Fuel Management</a:t>
            </a:r>
            <a:endParaRPr lang="en-IN" sz="28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2322786" y="4459077"/>
            <a:ext cx="777268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 smtClean="0">
                <a:latin typeface="Candara" panose="020E0502030303020204" pitchFamily="34" charset="0"/>
              </a:rPr>
              <a:t>CPH Monitoring </a:t>
            </a:r>
            <a:r>
              <a:rPr lang="en-GB" sz="2400" dirty="0" smtClean="0">
                <a:latin typeface="Candara" panose="020E0502030303020204" pitchFamily="34" charset="0"/>
              </a:rPr>
              <a:t>: Actual </a:t>
            </a:r>
            <a:r>
              <a:rPr lang="en-GB" sz="2400" dirty="0">
                <a:latin typeface="Candara" panose="020E0502030303020204" pitchFamily="34" charset="0"/>
              </a:rPr>
              <a:t>Fuel consumption </a:t>
            </a:r>
            <a:r>
              <a:rPr lang="en-GB" sz="2400" dirty="0" smtClean="0">
                <a:latin typeface="Candara" panose="020E0502030303020204" pitchFamily="34" charset="0"/>
              </a:rPr>
              <a:t>for all M/c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sp>
        <p:nvSpPr>
          <p:cNvPr id="22" name="Rectangle 3"/>
          <p:cNvSpPr>
            <a:spLocks noChangeArrowheads="1"/>
          </p:cNvSpPr>
          <p:nvPr/>
        </p:nvSpPr>
        <p:spPr bwMode="auto">
          <a:xfrm>
            <a:off x="1931062" y="6054824"/>
            <a:ext cx="816440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Optimum Spend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</a:t>
            </a:r>
            <a:r>
              <a:rPr lang="en-GB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in Fuel consumption 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e</a:t>
            </a:r>
            <a:r>
              <a:rPr lang="en-GB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nsured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2710182" y="5322040"/>
            <a:ext cx="738528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>
                <a:latin typeface="Candara" panose="020E0502030303020204" pitchFamily="34" charset="0"/>
              </a:rPr>
              <a:t>Actual CPH</a:t>
            </a:r>
            <a:r>
              <a:rPr lang="en-GB" sz="2400" dirty="0">
                <a:latin typeface="Candara" panose="020E0502030303020204" pitchFamily="34" charset="0"/>
              </a:rPr>
              <a:t> of each M/c </a:t>
            </a:r>
            <a:r>
              <a:rPr lang="en-GB" sz="2400" dirty="0" smtClean="0">
                <a:latin typeface="Candara" panose="020E0502030303020204" pitchFamily="34" charset="0"/>
              </a:rPr>
              <a:t>type is displayed </a:t>
            </a:r>
            <a:r>
              <a:rPr lang="en-GB" sz="2400" b="1" dirty="0">
                <a:latin typeface="Candara" panose="020E0502030303020204" pitchFamily="34" charset="0"/>
              </a:rPr>
              <a:t>across Project/Location</a:t>
            </a:r>
            <a:r>
              <a:rPr lang="en-GB" sz="2400" dirty="0">
                <a:latin typeface="Candara" panose="020E0502030303020204" pitchFamily="34" charset="0"/>
              </a:rPr>
              <a:t> over BI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564526" y="4561492"/>
            <a:ext cx="4076" cy="1824399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1094403" y="5912040"/>
            <a:ext cx="1332000" cy="432000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Benefits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600" y="495625"/>
            <a:ext cx="9011739" cy="3600000"/>
          </a:xfrm>
          <a:prstGeom prst="rect">
            <a:avLst/>
          </a:prstGeom>
        </p:spPr>
      </p:pic>
      <p:sp>
        <p:nvSpPr>
          <p:cNvPr id="19" name="Rectangle 3"/>
          <p:cNvSpPr>
            <a:spLocks noChangeArrowheads="1"/>
          </p:cNvSpPr>
          <p:nvPr/>
        </p:nvSpPr>
        <p:spPr bwMode="auto">
          <a:xfrm>
            <a:off x="2322786" y="4897144"/>
            <a:ext cx="777267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>
                <a:latin typeface="Candara" panose="020E0502030303020204" pitchFamily="34" charset="0"/>
              </a:rPr>
              <a:t>Std. </a:t>
            </a:r>
            <a:r>
              <a:rPr lang="en-GB" sz="2400" b="1" dirty="0" smtClean="0">
                <a:latin typeface="Candara" panose="020E0502030303020204" pitchFamily="34" charset="0"/>
              </a:rPr>
              <a:t>Vs </a:t>
            </a:r>
            <a:r>
              <a:rPr lang="en-GB" sz="2400" b="1" dirty="0">
                <a:latin typeface="Candara" panose="020E0502030303020204" pitchFamily="34" charset="0"/>
              </a:rPr>
              <a:t>Actual CPH</a:t>
            </a:r>
            <a:r>
              <a:rPr lang="en-GB" sz="2400" dirty="0">
                <a:latin typeface="Candara" panose="020E0502030303020204" pitchFamily="34" charset="0"/>
              </a:rPr>
              <a:t> of each </a:t>
            </a:r>
            <a:r>
              <a:rPr lang="en-GB" sz="2400" dirty="0" smtClean="0">
                <a:latin typeface="Candara" panose="020E0502030303020204" pitchFamily="34" charset="0"/>
              </a:rPr>
              <a:t>M/c is monitored </a:t>
            </a:r>
            <a:r>
              <a:rPr lang="en-GB" sz="2400" dirty="0">
                <a:latin typeface="Candara" panose="020E0502030303020204" pitchFamily="34" charset="0"/>
              </a:rPr>
              <a:t>over BI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25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ttps://consult-trico.com/wp-content/themes/trico/images/logo/black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99298" y="68240"/>
            <a:ext cx="2151758" cy="540000"/>
          </a:xfrm>
          <a:prstGeom prst="rect">
            <a:avLst/>
          </a:prstGeom>
          <a:noFill/>
        </p:spPr>
      </p:pic>
      <p:sp>
        <p:nvSpPr>
          <p:cNvPr id="34" name="Rounded Rectangle 33"/>
          <p:cNvSpPr/>
          <p:nvPr/>
        </p:nvSpPr>
        <p:spPr>
          <a:xfrm>
            <a:off x="-277100" y="6578858"/>
            <a:ext cx="3255816" cy="376127"/>
          </a:xfrm>
          <a:prstGeom prst="round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ts val="1000"/>
              </a:spcAft>
            </a:pPr>
            <a:r>
              <a:rPr lang="en-US" sz="1100" b="1" dirty="0" smtClean="0">
                <a:solidFill>
                  <a:schemeClr val="tx1"/>
                </a:solidFill>
                <a:latin typeface="Calibri" pitchFamily="34" charset="0"/>
                <a:ea typeface="Microsoft JhengHei" pitchFamily="34" charset="-120"/>
                <a:cs typeface="Calibri" pitchFamily="34" charset="0"/>
              </a:rPr>
              <a:t>Copyright ©2022 TRICO. All rights reserved.</a:t>
            </a:r>
          </a:p>
        </p:txBody>
      </p:sp>
      <p:sp>
        <p:nvSpPr>
          <p:cNvPr id="35" name="Slide Number Placeholder 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6</a:t>
            </a:fld>
            <a:endParaRPr lang="en-IN" dirty="0"/>
          </a:p>
        </p:txBody>
      </p:sp>
      <p:sp>
        <p:nvSpPr>
          <p:cNvPr id="2" name="Rounded Rectangle 1"/>
          <p:cNvSpPr/>
          <p:nvPr/>
        </p:nvSpPr>
        <p:spPr>
          <a:xfrm>
            <a:off x="512600" y="163200"/>
            <a:ext cx="2340000" cy="516713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800" b="1" dirty="0" smtClean="0">
                <a:solidFill>
                  <a:srgbClr val="1AE4AF"/>
                </a:solidFill>
                <a:latin typeface="Candara" panose="020E0502030303020204" pitchFamily="34" charset="0"/>
              </a:rPr>
              <a:t>Core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Candara" panose="020E0502030303020204" pitchFamily="34" charset="0"/>
              </a:rPr>
              <a:t>Features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51338" y="3100551"/>
            <a:ext cx="3314088" cy="960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r"/>
            <a:r>
              <a:rPr lang="en-US" sz="2800" b="1" dirty="0" smtClean="0">
                <a:solidFill>
                  <a:schemeClr val="tx1"/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Spend Visibility</a:t>
            </a:r>
          </a:p>
          <a:p>
            <a:pPr algn="r"/>
            <a:r>
              <a:rPr 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in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Spares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&amp;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Services</a:t>
            </a:r>
            <a:endParaRPr lang="en-IN" sz="2800" b="1" dirty="0">
              <a:solidFill>
                <a:schemeClr val="tx1">
                  <a:lumMod val="50000"/>
                  <a:lumOff val="50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3202062" y="5089077"/>
            <a:ext cx="688981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 smtClean="0">
                <a:latin typeface="Candara" panose="020E0502030303020204" pitchFamily="34" charset="0"/>
              </a:rPr>
              <a:t>Each Spares </a:t>
            </a: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&amp;</a:t>
            </a:r>
            <a:r>
              <a:rPr lang="en-GB" sz="2400" b="1" dirty="0" smtClean="0">
                <a:latin typeface="Candara" panose="020E0502030303020204" pitchFamily="34" charset="0"/>
              </a:rPr>
              <a:t> Service POs </a:t>
            </a: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to be tracked per M/c</a:t>
            </a:r>
            <a:r>
              <a:rPr lang="en-GB" sz="2400" b="1" dirty="0" smtClean="0">
                <a:latin typeface="Candara" panose="020E0502030303020204" pitchFamily="34" charset="0"/>
              </a:rPr>
              <a:t> </a:t>
            </a:r>
            <a:endParaRPr lang="en-US" sz="2400" b="1" dirty="0" smtClean="0"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564525" y="4693041"/>
            <a:ext cx="4077" cy="169285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1094403" y="5912040"/>
            <a:ext cx="1332000" cy="432000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Benefits</a:t>
            </a:r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1927472" y="5575460"/>
            <a:ext cx="816440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 smtClean="0"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Savings Achieved </a:t>
            </a: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to be calculated and displayed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187" y="841842"/>
            <a:ext cx="5455111" cy="3632400"/>
          </a:xfrm>
          <a:prstGeom prst="rect">
            <a:avLst/>
          </a:prstGeom>
        </p:spPr>
      </p:pic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3202061" y="6037125"/>
            <a:ext cx="688981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 smtClean="0">
                <a:latin typeface="Candara" panose="020E0502030303020204" pitchFamily="34" charset="0"/>
              </a:rPr>
              <a:t>Overspending </a:t>
            </a: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indication well ahead of time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2564525" y="4621368"/>
            <a:ext cx="753260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 smtClean="0">
                <a:latin typeface="Candara" panose="020E0502030303020204" pitchFamily="34" charset="0"/>
              </a:rPr>
              <a:t>Visibility</a:t>
            </a:r>
            <a:r>
              <a:rPr lang="en-GB" sz="2400" dirty="0" smtClean="0">
                <a:latin typeface="Candara" panose="020E0502030303020204" pitchFamily="34" charset="0"/>
              </a:rPr>
              <a:t> </a:t>
            </a: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of M/c under AMC &amp; M/c not covered in AMC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488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ttps://consult-trico.com/wp-content/themes/trico/images/logo/black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99298" y="68240"/>
            <a:ext cx="2151758" cy="540000"/>
          </a:xfrm>
          <a:prstGeom prst="rect">
            <a:avLst/>
          </a:prstGeom>
          <a:noFill/>
        </p:spPr>
      </p:pic>
      <p:sp>
        <p:nvSpPr>
          <p:cNvPr id="34" name="Rounded Rectangle 33"/>
          <p:cNvSpPr/>
          <p:nvPr/>
        </p:nvSpPr>
        <p:spPr>
          <a:xfrm>
            <a:off x="-277100" y="6578858"/>
            <a:ext cx="3255816" cy="376127"/>
          </a:xfrm>
          <a:prstGeom prst="round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ts val="1000"/>
              </a:spcAft>
            </a:pPr>
            <a:r>
              <a:rPr lang="en-US" sz="1100" b="1" dirty="0" smtClean="0">
                <a:solidFill>
                  <a:schemeClr val="tx1"/>
                </a:solidFill>
                <a:latin typeface="Calibri" pitchFamily="34" charset="0"/>
                <a:ea typeface="Microsoft JhengHei" pitchFamily="34" charset="-120"/>
                <a:cs typeface="Calibri" pitchFamily="34" charset="0"/>
              </a:rPr>
              <a:t>Copyright ©2022 TRICO. All rights reserved.</a:t>
            </a:r>
          </a:p>
        </p:txBody>
      </p:sp>
      <p:sp>
        <p:nvSpPr>
          <p:cNvPr id="35" name="Slide Number Placeholder 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7</a:t>
            </a:fld>
            <a:endParaRPr lang="en-IN" dirty="0"/>
          </a:p>
        </p:txBody>
      </p:sp>
      <p:sp>
        <p:nvSpPr>
          <p:cNvPr id="2" name="Rounded Rectangle 1"/>
          <p:cNvSpPr/>
          <p:nvPr/>
        </p:nvSpPr>
        <p:spPr>
          <a:xfrm>
            <a:off x="512600" y="163200"/>
            <a:ext cx="2340000" cy="516713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800" b="1" dirty="0" smtClean="0">
                <a:solidFill>
                  <a:srgbClr val="1AE4AF"/>
                </a:solidFill>
                <a:latin typeface="Candara" panose="020E0502030303020204" pitchFamily="34" charset="0"/>
              </a:rPr>
              <a:t>Core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Candara" panose="020E0502030303020204" pitchFamily="34" charset="0"/>
              </a:rPr>
              <a:t>Features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88580" y="3100551"/>
            <a:ext cx="3576846" cy="960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r"/>
            <a:r>
              <a:rPr lang="en-GB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Highlighting</a:t>
            </a:r>
            <a:r>
              <a:rPr lang="en-GB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 </a:t>
            </a:r>
            <a:r>
              <a:rPr lang="en-GB" sz="2800" b="1" dirty="0" smtClean="0">
                <a:solidFill>
                  <a:schemeClr val="tx1"/>
                </a:solidFill>
                <a:latin typeface="Candara" panose="020E0502030303020204" pitchFamily="34" charset="0"/>
              </a:rPr>
              <a:t>Sales/Production </a:t>
            </a:r>
            <a:r>
              <a:rPr lang="en-GB" sz="2800" b="1" dirty="0">
                <a:solidFill>
                  <a:schemeClr val="tx1"/>
                </a:solidFill>
                <a:latin typeface="Candara" panose="020E0502030303020204" pitchFamily="34" charset="0"/>
              </a:rPr>
              <a:t>Loss</a:t>
            </a:r>
            <a:endParaRPr lang="en-IN" sz="28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3205654" y="5067661"/>
            <a:ext cx="688981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 smtClean="0">
                <a:latin typeface="Candara" panose="020E0502030303020204" pitchFamily="34" charset="0"/>
              </a:rPr>
              <a:t>Sales/Production Loss </a:t>
            </a: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due to delayed/No PM leading to M/c Breakdown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564524" y="5223641"/>
            <a:ext cx="4078" cy="116225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1094403" y="5912040"/>
            <a:ext cx="1332000" cy="432000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Benefits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94" y="446329"/>
            <a:ext cx="5238304" cy="3754800"/>
          </a:xfrm>
          <a:prstGeom prst="rect">
            <a:avLst/>
          </a:prstGeom>
        </p:spPr>
      </p:pic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1931064" y="5924226"/>
            <a:ext cx="816440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GB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Be Proactive </a:t>
            </a:r>
            <a:r>
              <a:rPr lang="en-GB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than </a:t>
            </a:r>
            <a:r>
              <a:rPr lang="en-GB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Reactive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  <a:ea typeface="Calibri" pitchFamily="34" charset="0"/>
              <a:cs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2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ttps://consult-trico.com/wp-content/themes/trico/images/logo/black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99298" y="68240"/>
            <a:ext cx="2151758" cy="540000"/>
          </a:xfrm>
          <a:prstGeom prst="rect">
            <a:avLst/>
          </a:prstGeom>
          <a:noFill/>
        </p:spPr>
      </p:pic>
      <p:sp>
        <p:nvSpPr>
          <p:cNvPr id="34" name="Rounded Rectangle 33"/>
          <p:cNvSpPr/>
          <p:nvPr/>
        </p:nvSpPr>
        <p:spPr>
          <a:xfrm>
            <a:off x="-277100" y="6578858"/>
            <a:ext cx="3255816" cy="376127"/>
          </a:xfrm>
          <a:prstGeom prst="round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ts val="1000"/>
              </a:spcAft>
            </a:pPr>
            <a:r>
              <a:rPr lang="en-US" sz="1100" b="1" dirty="0" smtClean="0">
                <a:solidFill>
                  <a:schemeClr val="tx1"/>
                </a:solidFill>
                <a:latin typeface="Calibri" pitchFamily="34" charset="0"/>
                <a:ea typeface="Microsoft JhengHei" pitchFamily="34" charset="-120"/>
                <a:cs typeface="Calibri" pitchFamily="34" charset="0"/>
              </a:rPr>
              <a:t>Copyright ©2022 TRICO. All rights reserved.</a:t>
            </a:r>
          </a:p>
        </p:txBody>
      </p:sp>
      <p:sp>
        <p:nvSpPr>
          <p:cNvPr id="35" name="Slide Number Placeholder 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8</a:t>
            </a:fld>
            <a:endParaRPr lang="en-IN" dirty="0"/>
          </a:p>
        </p:txBody>
      </p:sp>
      <p:sp>
        <p:nvSpPr>
          <p:cNvPr id="2" name="Rounded Rectangle 1"/>
          <p:cNvSpPr/>
          <p:nvPr/>
        </p:nvSpPr>
        <p:spPr>
          <a:xfrm>
            <a:off x="512600" y="163200"/>
            <a:ext cx="2340000" cy="516713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800" b="1" dirty="0" smtClean="0">
                <a:solidFill>
                  <a:srgbClr val="1AE4AF"/>
                </a:solidFill>
                <a:latin typeface="Candara" panose="020E0502030303020204" pitchFamily="34" charset="0"/>
              </a:rPr>
              <a:t>Core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Candara" panose="020E0502030303020204" pitchFamily="34" charset="0"/>
              </a:rPr>
              <a:t>Features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67397" y="3804216"/>
            <a:ext cx="2410197" cy="960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r"/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Robust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 </a:t>
            </a:r>
            <a:r>
              <a:rPr lang="en-US" sz="2800" b="1" dirty="0">
                <a:solidFill>
                  <a:schemeClr val="tx1"/>
                </a:solidFill>
                <a:latin typeface="Candara" panose="020E0502030303020204" pitchFamily="34" charset="0"/>
                <a:ea typeface="Calibri" pitchFamily="34" charset="0"/>
                <a:cs typeface="Candara" pitchFamily="34" charset="0"/>
              </a:rPr>
              <a:t>Asset Management</a:t>
            </a:r>
            <a:endParaRPr lang="en-IN" sz="2800" b="1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554014" y="5602014"/>
            <a:ext cx="14588" cy="783877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1094403" y="5912040"/>
            <a:ext cx="1332000" cy="432000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Benefits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831" y="3031051"/>
            <a:ext cx="2633477" cy="17983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4703" y="390989"/>
            <a:ext cx="2801605" cy="252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7594" y="163200"/>
            <a:ext cx="2880000" cy="216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2192" y="603616"/>
            <a:ext cx="3240000" cy="21600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0105" y="2244627"/>
            <a:ext cx="1918226" cy="25200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609" y="3210213"/>
            <a:ext cx="2475165" cy="1440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47200" y="5448542"/>
            <a:ext cx="829257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indent="-342900" algn="r" fontAlgn="base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q"/>
            </a:pPr>
            <a:r>
              <a:rPr lang="en-US" sz="2400" b="1" dirty="0" smtClean="0">
                <a:latin typeface="Candara" panose="020E0502030303020204" pitchFamily="34" charset="0"/>
              </a:rPr>
              <a:t>Machines ownership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,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,e Own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– Sister Concern –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Vendors identified &amp; Displayed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67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ttps://consult-trico.com/wp-content/themes/trico/images/logo/black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99298" y="68240"/>
            <a:ext cx="2151758" cy="540000"/>
          </a:xfrm>
          <a:prstGeom prst="rect">
            <a:avLst/>
          </a:prstGeom>
          <a:noFill/>
        </p:spPr>
      </p:pic>
      <p:sp>
        <p:nvSpPr>
          <p:cNvPr id="34" name="Rounded Rectangle 33"/>
          <p:cNvSpPr/>
          <p:nvPr/>
        </p:nvSpPr>
        <p:spPr>
          <a:xfrm>
            <a:off x="-277100" y="6578858"/>
            <a:ext cx="3255816" cy="376127"/>
          </a:xfrm>
          <a:prstGeom prst="round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ts val="1000"/>
              </a:spcAft>
            </a:pPr>
            <a:r>
              <a:rPr lang="en-US" sz="1100" b="1" dirty="0" smtClean="0">
                <a:solidFill>
                  <a:schemeClr val="tx1"/>
                </a:solidFill>
                <a:latin typeface="Calibri" pitchFamily="34" charset="0"/>
                <a:ea typeface="Microsoft JhengHei" pitchFamily="34" charset="-120"/>
                <a:cs typeface="Calibri" pitchFamily="34" charset="0"/>
              </a:rPr>
              <a:t>Copyright ©2022 TRICO. All rights reserved.</a:t>
            </a:r>
          </a:p>
        </p:txBody>
      </p:sp>
      <p:sp>
        <p:nvSpPr>
          <p:cNvPr id="35" name="Slide Number Placeholder 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B1C1-7112-4FB8-89EF-C87031A87532}" type="slidenum">
              <a:rPr lang="en-IN" smtClean="0"/>
              <a:pPr/>
              <a:t>9</a:t>
            </a:fld>
            <a:endParaRPr lang="en-IN" dirty="0"/>
          </a:p>
        </p:txBody>
      </p:sp>
      <p:sp>
        <p:nvSpPr>
          <p:cNvPr id="2" name="Rounded Rectangle 1"/>
          <p:cNvSpPr/>
          <p:nvPr/>
        </p:nvSpPr>
        <p:spPr>
          <a:xfrm>
            <a:off x="4653676" y="2822317"/>
            <a:ext cx="2340000" cy="516713"/>
          </a:xfrm>
          <a:prstGeom prst="roundRect">
            <a:avLst>
              <a:gd name="adj" fmla="val 14633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88900" dist="88900" dir="3000000" algn="ctr">
              <a:schemeClr val="bg1">
                <a:lumMod val="50000"/>
                <a:alpha val="78000"/>
              </a:scheme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r>
              <a:rPr lang="en-US" sz="2800" b="1" dirty="0" smtClean="0">
                <a:solidFill>
                  <a:srgbClr val="1AE4AF"/>
                </a:solidFill>
                <a:latin typeface="Candara" panose="020E0502030303020204" pitchFamily="34" charset="0"/>
              </a:rPr>
              <a:t>Thank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Candara" panose="020E0502030303020204" pitchFamily="34" charset="0"/>
              </a:rPr>
              <a:t>You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117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3354</TotalTime>
  <Words>506</Words>
  <Application>Microsoft Office PowerPoint</Application>
  <PresentationFormat>Widescreen</PresentationFormat>
  <Paragraphs>80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Microsoft JhengHei</vt:lpstr>
      <vt:lpstr>Arial</vt:lpstr>
      <vt:lpstr>Calibri</vt:lpstr>
      <vt:lpstr>Calibri Light</vt:lpstr>
      <vt:lpstr>Candara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 D</dc:creator>
  <cp:lastModifiedBy>Microsoft account</cp:lastModifiedBy>
  <cp:revision>434</cp:revision>
  <dcterms:created xsi:type="dcterms:W3CDTF">2020-12-13T16:41:23Z</dcterms:created>
  <dcterms:modified xsi:type="dcterms:W3CDTF">2022-08-05T06:51:52Z</dcterms:modified>
</cp:coreProperties>
</file>

<file path=docProps/thumbnail.jpeg>
</file>